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E235E4-C033-46AE-AC95-61DF96F30CBB}" v="7" dt="2022-06-30T11:02:02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EFC11-2836-DC91-9E3A-31D6AD3CA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116615-69B3-548E-CEB4-DE795C2CB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D148DB-1C52-F545-99F5-E9B08479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3F9E-9D42-4F99-84BB-2BADC449B308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AD53D3-AEFE-97B0-0D83-BABF66B3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EFA2D6-098C-CCA6-E944-03415346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9FC-05F1-4C61-B2C2-F3F602FE21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23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96635-321B-092B-9326-AE280C4D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63A1C19-E7C3-F51C-93C7-411047D9A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A950E3-1DCA-AF8F-FF7D-2D28DD0CB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3F9E-9D42-4F99-84BB-2BADC449B308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1B6A38-CE9F-CB9A-2DC0-6B06F8DD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1BF365-4164-F6B8-A62A-4DCA59CF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9FC-05F1-4C61-B2C2-F3F602FE21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61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EE2D0A0-9534-F960-A359-25C5A1E80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3889F36-1A54-2821-BDE9-9D0E4362A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FD4771-79C1-1EF8-836F-0FCF5725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3F9E-9D42-4F99-84BB-2BADC449B308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082E2E-894D-8F60-1DE9-2CC3FB7A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7B31B5-5E3C-5D39-0221-3A90C6AB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9FC-05F1-4C61-B2C2-F3F602FE21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93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B48F56-03D1-5808-D8C2-93F97181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DF8D19-A6F7-7523-B91B-9B17D2088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84991D-20FA-45AC-AD95-2FBB457EA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3F9E-9D42-4F99-84BB-2BADC449B308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BB8A3E-1EE5-C074-A5BE-C4340D45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0591DB-BCB1-15CF-1092-68270EB6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9FC-05F1-4C61-B2C2-F3F602FE21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5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61A9-C904-9040-CE42-8EF9FA30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774308-F6AF-E46A-26D3-BC17939AC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641842-5196-C62B-9D68-969BA8F3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3F9E-9D42-4F99-84BB-2BADC449B308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7182F6-254B-321F-F6FC-73A273AD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279FAB-4C4D-5AD4-008D-292320FF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9FC-05F1-4C61-B2C2-F3F602FE21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52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B8218-C566-9C49-D905-C1BFB1D1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D25E34-B48F-97C9-1F1A-8ACD21F92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06A9D9-6FD9-8807-5CB9-7D3250AE1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8384CC-19C4-E791-6612-BD90DBA2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3F9E-9D42-4F99-84BB-2BADC449B308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E88D42-AE74-E2AB-FB78-4E5452A6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08AEED-8E8D-9663-3321-D228F7FF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9FC-05F1-4C61-B2C2-F3F602FE21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56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545BBC-49A0-C30C-E1BB-36B1885F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43C99E-14E9-21F1-6751-3B15FF714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7DF1AAA-4CB3-D491-4216-69EE3D115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35A9A95-B3DF-6982-C1CF-F9AE7E70C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87807D-65F8-099E-6BEA-7CCE4E4BF7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8BC0BB1-0947-AC9F-0515-490BA049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3F9E-9D42-4F99-84BB-2BADC449B308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DA88FD2-B575-0EEF-DCF7-D59010049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F76DC69-CC8A-1EF5-74E7-0C921637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9FC-05F1-4C61-B2C2-F3F602FE21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03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74688-21CC-25FD-9658-D0F920B5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631005D-281F-693E-A77F-14F2B97D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3F9E-9D42-4F99-84BB-2BADC449B308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8B2E3D-5494-E11B-DD5E-7A0C8D4E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6EEF87-F4B0-BA83-4978-8048AB07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9FC-05F1-4C61-B2C2-F3F602FE21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141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CF09BEF-601A-27D6-20A2-2777DA6F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3F9E-9D42-4F99-84BB-2BADC449B308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BB1365C-6381-D871-F578-C3CDC757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DE478F-F300-E2AD-37BD-CB7A9D99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9FC-05F1-4C61-B2C2-F3F602FE21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26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86E8C-3938-EB88-5802-D94C702D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8469BA-C700-C5F7-7E6B-D147E184E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AFFC4C-5E9B-9A55-781E-904040E73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EC806C-12A4-C5D9-7F29-A4E53C0C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3F9E-9D42-4F99-84BB-2BADC449B308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5CF1BD-8E07-0592-5F36-BAC488C1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812D4C2-8FD4-3BE9-A8CF-F95BB47F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9FC-05F1-4C61-B2C2-F3F602FE21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034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AE5A5-2409-F100-2397-4A0B5432C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DBDA20A-7CD2-B1DA-9DD0-B55E0E250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D638C6-041A-5E02-CE7A-1278493A8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0E1266-E43A-F56B-46C7-B72A5F5B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3F9E-9D42-4F99-84BB-2BADC449B308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B686FA-49ED-4BE6-7D83-ADC4EEFC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5E6B09-B4E5-AEFD-3ECB-D0AFACC9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9FC-05F1-4C61-B2C2-F3F602FE21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08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DF0AE8C-D01D-2B93-1D51-05A0D678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C1DE88-3BEA-06D9-57FB-6DCE07898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DD452B-5CF8-CA7E-65FB-BB603221E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D3F9E-9D42-4F99-84BB-2BADC449B308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6C6FF8-E2DB-FB7A-ED1C-57FBF027C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CFFE77-2683-4E5E-FE98-D01DF8F3D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669FC-05F1-4C61-B2C2-F3F602FE21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58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buiten, boom, gebouw, gras&#10;&#10;Automatisch gegenereerde beschrijving">
            <a:extLst>
              <a:ext uri="{FF2B5EF4-FFF2-40B4-BE49-F238E27FC236}">
                <a16:creationId xmlns:a16="http://schemas.microsoft.com/office/drawing/2014/main" id="{244DC519-D976-C8C6-CB67-486766FA99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527" r="-547" b="-28905"/>
          <a:stretch/>
        </p:blipFill>
        <p:spPr>
          <a:xfrm>
            <a:off x="4175507" y="2864319"/>
            <a:ext cx="8388000" cy="586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C4E858-266A-C327-DEC5-F8409F74F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993681"/>
            <a:ext cx="4057840" cy="2249424"/>
          </a:xfrm>
        </p:spPr>
        <p:txBody>
          <a:bodyPr anchor="t">
            <a:normAutofit/>
          </a:bodyPr>
          <a:lstStyle/>
          <a:p>
            <a:pPr algn="l"/>
            <a:r>
              <a:rPr lang="nl-NL" sz="5400" b="1" dirty="0">
                <a:latin typeface="Exo" pitchFamily="2" charset="0"/>
              </a:rPr>
              <a:t>In gesprek met de wijk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CA63B35-A1D6-AC98-B56D-7AE02975C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292" y="655247"/>
            <a:ext cx="5702113" cy="1553825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AC2D68B5-DFF8-4D2A-B2FF-BE78BAE90258}"/>
              </a:ext>
            </a:extLst>
          </p:cNvPr>
          <p:cNvSpPr/>
          <p:nvPr/>
        </p:nvSpPr>
        <p:spPr>
          <a:xfrm>
            <a:off x="9968948" y="473102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809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1A6245B-4B75-9302-60A8-EDAD26FAC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150" y="-29817"/>
            <a:ext cx="12376299" cy="72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09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5F853F-3D5A-532B-B200-12B26DFC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>
            <a:normAutofit/>
          </a:bodyPr>
          <a:lstStyle/>
          <a:p>
            <a:r>
              <a:rPr lang="nl-NL" sz="4000" b="1" dirty="0">
                <a:latin typeface="Exo" pitchFamily="2" charset="0"/>
              </a:rPr>
              <a:t>Uitvoering stap 3:</a:t>
            </a:r>
            <a:br>
              <a:rPr lang="nl-NL" sz="4000" b="1" dirty="0">
                <a:latin typeface="Exo" pitchFamily="2" charset="0"/>
              </a:rPr>
            </a:br>
            <a:r>
              <a:rPr lang="nl-NL" sz="4000" b="1" dirty="0">
                <a:latin typeface="Exo" pitchFamily="2" charset="0"/>
              </a:rPr>
              <a:t>de gesprekken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9F75A4-92B5-3DB0-FAA8-0683ECE7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121763"/>
            <a:ext cx="5470293" cy="4337760"/>
          </a:xfrm>
        </p:spPr>
        <p:txBody>
          <a:bodyPr>
            <a:normAutofit/>
          </a:bodyPr>
          <a:lstStyle/>
          <a:p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In huiskamer-, keuken- of tuinsetting</a:t>
            </a:r>
          </a:p>
          <a:p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Introductie WarmteStem door bestuurslid</a:t>
            </a:r>
          </a:p>
          <a:p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4 stappen van dialoog door gespreksleider</a:t>
            </a:r>
          </a:p>
          <a:p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Verslaglegging door bestuurslid</a:t>
            </a:r>
          </a:p>
          <a:p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(soms) spontane borrel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542370E-0478-94CA-1854-D7F5615B9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42" y="982794"/>
            <a:ext cx="4736963" cy="47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84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5F853F-3D5A-532B-B200-12B26DFC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84" y="640263"/>
            <a:ext cx="5129784" cy="1344975"/>
          </a:xfrm>
        </p:spPr>
        <p:txBody>
          <a:bodyPr>
            <a:normAutofit/>
          </a:bodyPr>
          <a:lstStyle/>
          <a:p>
            <a:r>
              <a:rPr lang="nl-NL" sz="4000" b="1" dirty="0">
                <a:latin typeface="Exo" pitchFamily="2" charset="0"/>
              </a:rPr>
              <a:t>Uitvoering stap 4:</a:t>
            </a:r>
            <a:br>
              <a:rPr lang="nl-NL" sz="4000" b="1" dirty="0">
                <a:latin typeface="Exo" pitchFamily="2" charset="0"/>
              </a:rPr>
            </a:br>
            <a:r>
              <a:rPr lang="nl-NL" sz="4000" b="1" dirty="0">
                <a:latin typeface="Exo" pitchFamily="2" charset="0"/>
              </a:rPr>
              <a:t>de ‘oogst’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9F75A4-92B5-3DB0-FAA8-0683ECE7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383" y="2121763"/>
            <a:ext cx="5478095" cy="3773010"/>
          </a:xfrm>
        </p:spPr>
        <p:txBody>
          <a:bodyPr>
            <a:normAutofit lnSpcReduction="10000"/>
          </a:bodyPr>
          <a:lstStyle/>
          <a:p>
            <a:r>
              <a:rPr lang="nl-NL" sz="2000" dirty="0">
                <a:latin typeface="Exo" pitchFamily="2" charset="0"/>
              </a:rPr>
              <a:t>Bundelen verslagen in rapport</a:t>
            </a:r>
            <a:br>
              <a:rPr lang="nl-NL" sz="2000" dirty="0">
                <a:latin typeface="Exo" pitchFamily="2" charset="0"/>
              </a:rPr>
            </a:br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Presentatie tijdens raadsinformatieavond</a:t>
            </a:r>
            <a:br>
              <a:rPr lang="nl-NL" sz="2000" dirty="0">
                <a:latin typeface="Exo" pitchFamily="2" charset="0"/>
              </a:rPr>
            </a:br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(volgens afspraak) input voor wijkwarmteplan gemeente</a:t>
            </a:r>
            <a:br>
              <a:rPr lang="nl-NL" sz="2000" dirty="0">
                <a:latin typeface="Exo" pitchFamily="2" charset="0"/>
              </a:rPr>
            </a:br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Waardevolle input voor vervolgstappen WarmteStem</a:t>
            </a:r>
          </a:p>
          <a:p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Zowel rapport als wat we ermee doen uitgebreid delen met bewoners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4F49B9A-7A33-4806-038A-57F9C779B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839">
            <a:off x="1086211" y="581439"/>
            <a:ext cx="4028630" cy="5695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6478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5F853F-3D5A-532B-B200-12B26DFC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>
            <a:normAutofit/>
          </a:bodyPr>
          <a:lstStyle/>
          <a:p>
            <a:r>
              <a:rPr lang="nl-NL" sz="4000" b="1" dirty="0">
                <a:latin typeface="Exo" pitchFamily="2" charset="0"/>
              </a:rPr>
              <a:t>Resultaten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9F75A4-92B5-3DB0-FAA8-0683ECE7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121763"/>
            <a:ext cx="5470293" cy="4337760"/>
          </a:xfrm>
        </p:spPr>
        <p:txBody>
          <a:bodyPr>
            <a:normAutofit fontScale="85000" lnSpcReduction="20000"/>
          </a:bodyPr>
          <a:lstStyle/>
          <a:p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Veel zichtbaarheid en gunfactor voor WarmteStem </a:t>
            </a:r>
          </a:p>
          <a:p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140 mensen actief betrokken</a:t>
            </a:r>
          </a:p>
          <a:p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Ongeveer 10 vrijwilligers die meer willen doen (energiecoaches, bijeenkomsten, communicatie)</a:t>
            </a:r>
          </a:p>
          <a:p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Nieuwsbriefontvangers van 130 &gt; 220 (</a:t>
            </a:r>
            <a:r>
              <a:rPr lang="nl-NL" sz="2000" dirty="0" err="1">
                <a:latin typeface="Exo" pitchFamily="2" charset="0"/>
              </a:rPr>
              <a:t>o.a</a:t>
            </a:r>
            <a:r>
              <a:rPr lang="nl-NL" sz="2000" dirty="0">
                <a:latin typeface="Exo" pitchFamily="2" charset="0"/>
              </a:rPr>
              <a:t> door handige truc)</a:t>
            </a:r>
          </a:p>
          <a:p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Leden coöperatie van 45 &gt; 73</a:t>
            </a:r>
          </a:p>
          <a:p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Input voor vervolgstappen (de rups)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542370E-0478-94CA-1854-D7F5615B9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42" y="982794"/>
            <a:ext cx="4736963" cy="47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98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5F853F-3D5A-532B-B200-12B26DFC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84" y="640263"/>
            <a:ext cx="5129784" cy="1344975"/>
          </a:xfrm>
        </p:spPr>
        <p:txBody>
          <a:bodyPr>
            <a:normAutofit/>
          </a:bodyPr>
          <a:lstStyle/>
          <a:p>
            <a:r>
              <a:rPr lang="nl-NL" sz="4000" b="1" dirty="0">
                <a:latin typeface="Exo" pitchFamily="2" charset="0"/>
              </a:rPr>
              <a:t>Uitdagingen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9F75A4-92B5-3DB0-FAA8-0683ECE7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383" y="2121763"/>
            <a:ext cx="5478095" cy="3773010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Exo" pitchFamily="2" charset="0"/>
              </a:rPr>
              <a:t>Veel nieuwe gezichten, maar nog geen goede afspiegeling van de wijk</a:t>
            </a:r>
            <a:br>
              <a:rPr lang="nl-NL" sz="2000" dirty="0">
                <a:latin typeface="Exo" pitchFamily="2" charset="0"/>
              </a:rPr>
            </a:br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Vervolgstappen vormgeven met beperkte tijd (en middelen), van praten naar doen</a:t>
            </a:r>
            <a:br>
              <a:rPr lang="nl-NL" sz="2000" dirty="0">
                <a:latin typeface="Exo" pitchFamily="2" charset="0"/>
              </a:rPr>
            </a:br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Stem van de deelnemers blijven vertegenwoordigen (voor zover mogelijk)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8D6DE8E-EBC2-8535-A5E9-4968D236772E}"/>
              </a:ext>
            </a:extLst>
          </p:cNvPr>
          <p:cNvSpPr txBox="1">
            <a:spLocks/>
          </p:cNvSpPr>
          <p:nvPr/>
        </p:nvSpPr>
        <p:spPr>
          <a:xfrm>
            <a:off x="370175" y="640263"/>
            <a:ext cx="5129784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schemeClr val="bg1"/>
                </a:solidFill>
                <a:latin typeface="Exo" pitchFamily="2" charset="0"/>
              </a:rPr>
              <a:t>Succesfactoren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533481BD-72E6-AA3D-01C5-EC0119AE87D3}"/>
              </a:ext>
            </a:extLst>
          </p:cNvPr>
          <p:cNvSpPr txBox="1">
            <a:spLocks/>
          </p:cNvSpPr>
          <p:nvPr/>
        </p:nvSpPr>
        <p:spPr>
          <a:xfrm>
            <a:off x="370174" y="2121763"/>
            <a:ext cx="5478095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chemeClr val="bg1"/>
                </a:solidFill>
                <a:latin typeface="Exo" pitchFamily="2" charset="0"/>
              </a:rPr>
              <a:t>De juiste projectleider (doorpakker met netwerk in de wijk)</a:t>
            </a:r>
            <a:br>
              <a:rPr lang="nl-NL" sz="2000" dirty="0">
                <a:solidFill>
                  <a:schemeClr val="bg1"/>
                </a:solidFill>
                <a:latin typeface="Exo" pitchFamily="2" charset="0"/>
              </a:rPr>
            </a:br>
            <a:endParaRPr lang="nl-NL" sz="2000" dirty="0">
              <a:solidFill>
                <a:schemeClr val="bg1"/>
              </a:solidFill>
              <a:latin typeface="Exo" pitchFamily="2" charset="0"/>
            </a:endParaRPr>
          </a:p>
          <a:p>
            <a:r>
              <a:rPr lang="nl-NL" sz="2000" dirty="0">
                <a:solidFill>
                  <a:schemeClr val="bg1"/>
                </a:solidFill>
                <a:latin typeface="Exo" pitchFamily="2" charset="0"/>
              </a:rPr>
              <a:t>Kleinschalig en dichtbij</a:t>
            </a:r>
          </a:p>
          <a:p>
            <a:endParaRPr lang="nl-NL" sz="2000" dirty="0">
              <a:solidFill>
                <a:schemeClr val="bg1"/>
              </a:solidFill>
              <a:latin typeface="Exo" pitchFamily="2" charset="0"/>
            </a:endParaRPr>
          </a:p>
          <a:p>
            <a:r>
              <a:rPr lang="nl-NL" sz="2000" dirty="0">
                <a:solidFill>
                  <a:schemeClr val="bg1"/>
                </a:solidFill>
                <a:latin typeface="Exo" pitchFamily="2" charset="0"/>
              </a:rPr>
              <a:t>Via-via werven van zowel vrijwilligers als gespreksdeelnemers</a:t>
            </a:r>
          </a:p>
          <a:p>
            <a:endParaRPr lang="nl-NL" sz="2000" dirty="0">
              <a:solidFill>
                <a:schemeClr val="bg1"/>
              </a:solidFill>
              <a:latin typeface="Exo" pitchFamily="2" charset="0"/>
            </a:endParaRPr>
          </a:p>
          <a:p>
            <a:r>
              <a:rPr lang="nl-NL" sz="2000" dirty="0">
                <a:solidFill>
                  <a:schemeClr val="bg1"/>
                </a:solidFill>
                <a:latin typeface="Exo" pitchFamily="2" charset="0"/>
              </a:rPr>
              <a:t>Technisch zo inrichten dat mensen tenminste je nieuwsbrief ontvangen</a:t>
            </a:r>
          </a:p>
          <a:p>
            <a:endParaRPr lang="nl-NL" sz="2000" dirty="0">
              <a:solidFill>
                <a:schemeClr val="bg1"/>
              </a:solidFill>
              <a:latin typeface="Exo" pitchFamily="2" charset="0"/>
            </a:endParaRPr>
          </a:p>
          <a:p>
            <a:endParaRPr lang="nl-NL" sz="2000" dirty="0">
              <a:solidFill>
                <a:schemeClr val="bg1"/>
              </a:solidFill>
              <a:latin typeface="Ex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542370E-0478-94CA-1854-D7F5615B9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382" y="536298"/>
            <a:ext cx="4113708" cy="4113708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5F853F-3D5A-532B-B200-12B26DFC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nl-NL" b="1" dirty="0">
                <a:latin typeface="Exo" pitchFamily="2" charset="0"/>
              </a:rPr>
              <a:t>In deze presentatie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9F75A4-92B5-3DB0-FAA8-0683ECE7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076090" cy="4151376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Exo" pitchFamily="2" charset="0"/>
              </a:rPr>
              <a:t>Context in Schothorst-Zuid, Amersfoort</a:t>
            </a:r>
            <a:br>
              <a:rPr lang="nl-NL" sz="2000" dirty="0">
                <a:latin typeface="Exo" pitchFamily="2" charset="0"/>
              </a:rPr>
            </a:br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Doel project ‘In gesprek met de wijk’</a:t>
            </a:r>
            <a:br>
              <a:rPr lang="nl-NL" sz="2000" dirty="0">
                <a:latin typeface="Exo" pitchFamily="2" charset="0"/>
              </a:rPr>
            </a:br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Methode: kleinschalige dialooggesprekken</a:t>
            </a:r>
            <a:br>
              <a:rPr lang="nl-NL" sz="2000" dirty="0">
                <a:latin typeface="Exo" pitchFamily="2" charset="0"/>
              </a:rPr>
            </a:br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Uitvoering, van rolverdeling tot verslag</a:t>
            </a:r>
            <a:br>
              <a:rPr lang="nl-NL" sz="2000" dirty="0">
                <a:latin typeface="Exo" pitchFamily="2" charset="0"/>
              </a:rPr>
            </a:br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Resultaten (en uitdagingen)</a:t>
            </a:r>
          </a:p>
        </p:txBody>
      </p:sp>
    </p:spTree>
    <p:extLst>
      <p:ext uri="{BB962C8B-B14F-4D97-AF65-F5344CB8AC3E}">
        <p14:creationId xmlns:p14="http://schemas.microsoft.com/office/powerpoint/2010/main" val="2561627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5F853F-3D5A-532B-B200-12B26DFC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>
            <a:normAutofit/>
          </a:bodyPr>
          <a:lstStyle/>
          <a:p>
            <a:r>
              <a:rPr lang="nl-NL" sz="4000" b="1">
                <a:latin typeface="Exo" pitchFamily="2" charset="0"/>
              </a:rPr>
              <a:t>Context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9F75A4-92B5-3DB0-FAA8-0683ECE7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21763"/>
            <a:ext cx="5157216" cy="3773010"/>
          </a:xfrm>
        </p:spPr>
        <p:txBody>
          <a:bodyPr>
            <a:normAutofit/>
          </a:bodyPr>
          <a:lstStyle/>
          <a:p>
            <a:r>
              <a:rPr lang="nl-NL" sz="2000">
                <a:latin typeface="Exo" pitchFamily="2" charset="0"/>
              </a:rPr>
              <a:t>Schothorst-Zuid, Amersfoort (2200 weq)</a:t>
            </a:r>
            <a:br>
              <a:rPr lang="nl-NL" sz="2000">
                <a:latin typeface="Exo" pitchFamily="2" charset="0"/>
              </a:rPr>
            </a:br>
            <a:endParaRPr lang="nl-NL" sz="2000">
              <a:latin typeface="Exo" pitchFamily="2" charset="0"/>
            </a:endParaRPr>
          </a:p>
          <a:p>
            <a:r>
              <a:rPr lang="nl-NL" sz="2000">
                <a:latin typeface="Exo" pitchFamily="2" charset="0"/>
              </a:rPr>
              <a:t>Gemeente startte traject aardgasvrij, inzet warmtenet</a:t>
            </a:r>
            <a:br>
              <a:rPr lang="nl-NL" sz="2000">
                <a:latin typeface="Exo" pitchFamily="2" charset="0"/>
              </a:rPr>
            </a:br>
            <a:endParaRPr lang="nl-NL" sz="2000">
              <a:latin typeface="Exo" pitchFamily="2" charset="0"/>
            </a:endParaRPr>
          </a:p>
          <a:p>
            <a:r>
              <a:rPr lang="nl-NL" sz="2000">
                <a:latin typeface="Exo" pitchFamily="2" charset="0"/>
              </a:rPr>
              <a:t>Veel rumoer in de wijk, o.a over participatieproces en biomassa</a:t>
            </a:r>
            <a:br>
              <a:rPr lang="nl-NL" sz="2000">
                <a:latin typeface="Exo" pitchFamily="2" charset="0"/>
              </a:rPr>
            </a:br>
            <a:endParaRPr lang="nl-NL" sz="2000">
              <a:latin typeface="Exo" pitchFamily="2" charset="0"/>
            </a:endParaRPr>
          </a:p>
          <a:p>
            <a:r>
              <a:rPr lang="nl-NL" sz="2000">
                <a:latin typeface="Exo" pitchFamily="2" charset="0"/>
              </a:rPr>
              <a:t>Oprichting coöperatie, bewoners verbinden</a:t>
            </a:r>
          </a:p>
        </p:txBody>
      </p:sp>
      <p:pic>
        <p:nvPicPr>
          <p:cNvPr id="6" name="Afbeelding 5" descr="Afbeelding met water, rivier, natuur&#10;&#10;Automatisch gegenereerde beschrijving">
            <a:extLst>
              <a:ext uri="{FF2B5EF4-FFF2-40B4-BE49-F238E27FC236}">
                <a16:creationId xmlns:a16="http://schemas.microsoft.com/office/drawing/2014/main" id="{B4DFB263-4D6E-28CD-64AD-25DA77BE9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9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4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5F853F-3D5A-532B-B200-12B26DFC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84" y="640263"/>
            <a:ext cx="5129784" cy="1344975"/>
          </a:xfrm>
        </p:spPr>
        <p:txBody>
          <a:bodyPr>
            <a:normAutofit/>
          </a:bodyPr>
          <a:lstStyle/>
          <a:p>
            <a:r>
              <a:rPr lang="nl-NL" sz="4000" b="1">
                <a:latin typeface="Exo" pitchFamily="2" charset="0"/>
              </a:rPr>
              <a:t>Doel(en)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9F75A4-92B5-3DB0-FAA8-0683ECE7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384" y="2121763"/>
            <a:ext cx="5129784" cy="3773010"/>
          </a:xfrm>
        </p:spPr>
        <p:txBody>
          <a:bodyPr>
            <a:normAutofit/>
          </a:bodyPr>
          <a:lstStyle/>
          <a:p>
            <a:r>
              <a:rPr lang="nl-NL" sz="2000">
                <a:latin typeface="Exo" pitchFamily="2" charset="0"/>
              </a:rPr>
              <a:t>Geluiden uit de wijk ophalen en presenteren aan gemeente</a:t>
            </a:r>
            <a:br>
              <a:rPr lang="nl-NL" sz="2000">
                <a:latin typeface="Exo" pitchFamily="2" charset="0"/>
              </a:rPr>
            </a:br>
            <a:endParaRPr lang="nl-NL" sz="2000">
              <a:latin typeface="Exo" pitchFamily="2" charset="0"/>
            </a:endParaRPr>
          </a:p>
          <a:p>
            <a:r>
              <a:rPr lang="nl-NL" sz="2000">
                <a:latin typeface="Exo" pitchFamily="2" charset="0"/>
              </a:rPr>
              <a:t>Inzicht krijgen in behoeften bewoners</a:t>
            </a:r>
            <a:br>
              <a:rPr lang="nl-NL" sz="2000">
                <a:latin typeface="Exo" pitchFamily="2" charset="0"/>
              </a:rPr>
            </a:br>
            <a:endParaRPr lang="nl-NL" sz="2000">
              <a:latin typeface="Exo" pitchFamily="2" charset="0"/>
            </a:endParaRPr>
          </a:p>
          <a:p>
            <a:r>
              <a:rPr lang="nl-NL" sz="2000">
                <a:latin typeface="Exo" pitchFamily="2" charset="0"/>
              </a:rPr>
              <a:t>Naamsbekendheid WarmteStem</a:t>
            </a:r>
            <a:br>
              <a:rPr lang="nl-NL" sz="2000">
                <a:latin typeface="Exo" pitchFamily="2" charset="0"/>
              </a:rPr>
            </a:br>
            <a:endParaRPr lang="nl-NL" sz="2000">
              <a:latin typeface="Exo" pitchFamily="2" charset="0"/>
            </a:endParaRPr>
          </a:p>
          <a:p>
            <a:r>
              <a:rPr lang="nl-NL" sz="2000">
                <a:latin typeface="Exo" pitchFamily="2" charset="0"/>
              </a:rPr>
              <a:t>Vrijwilligers mobiliseren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A56EC70-6229-C103-3C34-5C83CDD7C7BF}"/>
              </a:ext>
            </a:extLst>
          </p:cNvPr>
          <p:cNvSpPr txBox="1"/>
          <p:nvPr/>
        </p:nvSpPr>
        <p:spPr>
          <a:xfrm>
            <a:off x="646345" y="2591927"/>
            <a:ext cx="47070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i="1" dirty="0">
                <a:solidFill>
                  <a:schemeClr val="bg1"/>
                </a:solidFill>
                <a:latin typeface="Exo" pitchFamily="2" charset="0"/>
              </a:rPr>
              <a:t>“Welke uitdagingen, mogelijkheden en belemmeringen zie ik om van Schothorst-Zuid een duurzame en leefbare wijk te maken?”</a:t>
            </a:r>
          </a:p>
        </p:txBody>
      </p:sp>
    </p:spTree>
    <p:extLst>
      <p:ext uri="{BB962C8B-B14F-4D97-AF65-F5344CB8AC3E}">
        <p14:creationId xmlns:p14="http://schemas.microsoft.com/office/powerpoint/2010/main" val="966157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5F853F-3D5A-532B-B200-12B26DFC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>
            <a:normAutofit/>
          </a:bodyPr>
          <a:lstStyle/>
          <a:p>
            <a:r>
              <a:rPr lang="nl-NL" sz="4000" b="1" dirty="0">
                <a:latin typeface="Exo" pitchFamily="2" charset="0"/>
              </a:rPr>
              <a:t>Methode deel 1:</a:t>
            </a:r>
            <a:br>
              <a:rPr lang="nl-NL" sz="4000" b="1" dirty="0">
                <a:latin typeface="Exo" pitchFamily="2" charset="0"/>
              </a:rPr>
            </a:br>
            <a:r>
              <a:rPr lang="nl-NL" sz="4000" b="1" dirty="0">
                <a:latin typeface="Exo" pitchFamily="2" charset="0"/>
              </a:rPr>
              <a:t>Klein en dichtbij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9F75A4-92B5-3DB0-FAA8-0683ECE7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21763"/>
            <a:ext cx="5291328" cy="3773010"/>
          </a:xfrm>
        </p:spPr>
        <p:txBody>
          <a:bodyPr>
            <a:normAutofit/>
          </a:bodyPr>
          <a:lstStyle/>
          <a:p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Groepsgesprekjes, 6-8 personen</a:t>
            </a:r>
          </a:p>
          <a:p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Door de hele wijk bij iedereen in de buurt</a:t>
            </a:r>
            <a:br>
              <a:rPr lang="nl-NL" sz="2000" dirty="0">
                <a:latin typeface="Exo" pitchFamily="2" charset="0"/>
              </a:rPr>
            </a:br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Bij mensen thuis, gastheren en -vrouwen</a:t>
            </a:r>
            <a:br>
              <a:rPr lang="nl-NL" sz="2000" dirty="0">
                <a:latin typeface="Exo" pitchFamily="2" charset="0"/>
              </a:rPr>
            </a:br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Vrijwilligers mobiliseren</a:t>
            </a:r>
          </a:p>
        </p:txBody>
      </p:sp>
      <p:pic>
        <p:nvPicPr>
          <p:cNvPr id="6" name="Afbeelding 5" descr="Afbeelding met persoon, boom, buiten&#10;&#10;Automatisch gegenereerde beschrijving">
            <a:extLst>
              <a:ext uri="{FF2B5EF4-FFF2-40B4-BE49-F238E27FC236}">
                <a16:creationId xmlns:a16="http://schemas.microsoft.com/office/drawing/2014/main" id="{5E84EF64-BFA2-F9D0-C4E7-4525BE61E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93" y="-1"/>
            <a:ext cx="10286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5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5F853F-3D5A-532B-B200-12B26DFC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84" y="640263"/>
            <a:ext cx="5129784" cy="1344975"/>
          </a:xfrm>
        </p:spPr>
        <p:txBody>
          <a:bodyPr>
            <a:normAutofit/>
          </a:bodyPr>
          <a:lstStyle/>
          <a:p>
            <a:r>
              <a:rPr lang="nl-NL" sz="4000" b="1" dirty="0">
                <a:latin typeface="Exo" pitchFamily="2" charset="0"/>
              </a:rPr>
              <a:t>Methode deel 2:</a:t>
            </a:r>
            <a:br>
              <a:rPr lang="nl-NL" sz="4000" b="1" dirty="0">
                <a:latin typeface="Exo" pitchFamily="2" charset="0"/>
              </a:rPr>
            </a:br>
            <a:r>
              <a:rPr lang="nl-NL" sz="4000" b="1" dirty="0">
                <a:latin typeface="Exo" pitchFamily="2" charset="0"/>
              </a:rPr>
              <a:t>de dialoog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9F75A4-92B5-3DB0-FAA8-0683ECE7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383" y="2121763"/>
            <a:ext cx="5478095" cy="3773010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Exo" pitchFamily="2" charset="0"/>
              </a:rPr>
              <a:t>Dialoog (= respect voor perspectieven, geen discussies + iedereen aan het woord)</a:t>
            </a:r>
            <a:br>
              <a:rPr lang="nl-NL" sz="2000" dirty="0">
                <a:latin typeface="Exo" pitchFamily="2" charset="0"/>
              </a:rPr>
            </a:br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4 stappen: kennismaking, ervaringen, dromen, doen</a:t>
            </a:r>
            <a:br>
              <a:rPr lang="nl-NL" sz="2000" dirty="0">
                <a:latin typeface="Exo" pitchFamily="2" charset="0"/>
              </a:rPr>
            </a:br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Aan het eind ‘alles dat op tafel ligt bij elkaar rapen en een strik erom’</a:t>
            </a:r>
            <a:br>
              <a:rPr lang="nl-NL" sz="2000" dirty="0">
                <a:latin typeface="Exo" pitchFamily="2" charset="0"/>
              </a:rPr>
            </a:br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Getrainde gespreksleiders uit de wijk</a:t>
            </a:r>
          </a:p>
        </p:txBody>
      </p:sp>
      <p:pic>
        <p:nvPicPr>
          <p:cNvPr id="6" name="Afbeelding 5" descr="Afbeelding met boom, buiten, persoon&#10;&#10;Automatisch gegenereerde beschrijving">
            <a:extLst>
              <a:ext uri="{FF2B5EF4-FFF2-40B4-BE49-F238E27FC236}">
                <a16:creationId xmlns:a16="http://schemas.microsoft.com/office/drawing/2014/main" id="{90A50222-DAC8-42C4-B5CE-FEEF9071A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55" r="20455"/>
          <a:stretch/>
        </p:blipFill>
        <p:spPr>
          <a:xfrm>
            <a:off x="-4248000" y="0"/>
            <a:ext cx="10328142" cy="68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65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5F853F-3D5A-532B-B200-12B26DFC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>
            <a:normAutofit/>
          </a:bodyPr>
          <a:lstStyle/>
          <a:p>
            <a:r>
              <a:rPr lang="nl-NL" sz="4000" b="1" dirty="0">
                <a:latin typeface="Exo" pitchFamily="2" charset="0"/>
              </a:rPr>
              <a:t>Uitvoering stap 1:</a:t>
            </a:r>
            <a:br>
              <a:rPr lang="nl-NL" sz="4000" b="1" dirty="0">
                <a:latin typeface="Exo" pitchFamily="2" charset="0"/>
              </a:rPr>
            </a:br>
            <a:r>
              <a:rPr lang="nl-NL" sz="4000" b="1" dirty="0">
                <a:latin typeface="Exo" pitchFamily="2" charset="0"/>
              </a:rPr>
              <a:t>rollen en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9F75A4-92B5-3DB0-FAA8-0683ECE7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21763"/>
            <a:ext cx="5291328" cy="4337760"/>
          </a:xfrm>
        </p:spPr>
        <p:txBody>
          <a:bodyPr>
            <a:normAutofit fontScale="77500" lnSpcReduction="20000"/>
          </a:bodyPr>
          <a:lstStyle/>
          <a:p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Bestuur coöperatie (4 mensen)</a:t>
            </a:r>
          </a:p>
          <a:p>
            <a:pPr lvl="1"/>
            <a:r>
              <a:rPr lang="nl-NL" sz="1600" dirty="0">
                <a:latin typeface="Exo" pitchFamily="2" charset="0"/>
              </a:rPr>
              <a:t>Opdrachtgever van projectleider</a:t>
            </a:r>
          </a:p>
          <a:p>
            <a:pPr lvl="1"/>
            <a:r>
              <a:rPr lang="nl-NL" sz="1600" dirty="0">
                <a:latin typeface="Exo" pitchFamily="2" charset="0"/>
              </a:rPr>
              <a:t>Afspraken gemeente</a:t>
            </a:r>
          </a:p>
          <a:p>
            <a:pPr lvl="1"/>
            <a:r>
              <a:rPr lang="nl-NL" sz="1600" dirty="0">
                <a:latin typeface="Exo" pitchFamily="2" charset="0"/>
              </a:rPr>
              <a:t>Verslaglegging gesprekken</a:t>
            </a:r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Projectleider (</a:t>
            </a:r>
            <a:r>
              <a:rPr lang="nl-NL" sz="2000" dirty="0" err="1">
                <a:latin typeface="Exo" pitchFamily="2" charset="0"/>
              </a:rPr>
              <a:t>ism</a:t>
            </a:r>
            <a:r>
              <a:rPr lang="nl-NL" sz="2000" dirty="0">
                <a:latin typeface="Exo" pitchFamily="2" charset="0"/>
              </a:rPr>
              <a:t> bestuur)</a:t>
            </a:r>
          </a:p>
          <a:p>
            <a:pPr lvl="1"/>
            <a:r>
              <a:rPr lang="nl-NL" sz="1600" dirty="0">
                <a:latin typeface="Exo" pitchFamily="2" charset="0"/>
              </a:rPr>
              <a:t>Begroting en planning bewaken</a:t>
            </a:r>
          </a:p>
          <a:p>
            <a:pPr lvl="1"/>
            <a:r>
              <a:rPr lang="nl-NL" sz="1600" dirty="0">
                <a:latin typeface="Exo" pitchFamily="2" charset="0"/>
              </a:rPr>
              <a:t>Gespreksleiders werven en trainen</a:t>
            </a:r>
          </a:p>
          <a:p>
            <a:pPr lvl="1"/>
            <a:r>
              <a:rPr lang="nl-NL" sz="1600" dirty="0">
                <a:latin typeface="Exo" pitchFamily="2" charset="0"/>
              </a:rPr>
              <a:t>Gastheren en –vrouwen werven</a:t>
            </a:r>
          </a:p>
          <a:p>
            <a:pPr lvl="1"/>
            <a:r>
              <a:rPr lang="nl-NL" sz="1600" dirty="0">
                <a:latin typeface="Exo" pitchFamily="2" charset="0"/>
              </a:rPr>
              <a:t>Promotie</a:t>
            </a:r>
          </a:p>
          <a:p>
            <a:pPr lvl="1"/>
            <a:r>
              <a:rPr lang="nl-NL" sz="1600" dirty="0">
                <a:latin typeface="Exo" pitchFamily="2" charset="0"/>
              </a:rPr>
              <a:t>Verslagen van gesprekken bundelen in rapport</a:t>
            </a:r>
          </a:p>
          <a:p>
            <a:r>
              <a:rPr lang="nl-NL" sz="2000" dirty="0">
                <a:latin typeface="Exo" pitchFamily="2" charset="0"/>
              </a:rPr>
              <a:t>Gespreksleiders uit de wijk (10 </a:t>
            </a:r>
            <a:r>
              <a:rPr lang="nl-NL" sz="2000" dirty="0" err="1">
                <a:latin typeface="Exo" pitchFamily="2" charset="0"/>
              </a:rPr>
              <a:t>inc.</a:t>
            </a:r>
            <a:r>
              <a:rPr lang="nl-NL" sz="2000" dirty="0">
                <a:latin typeface="Exo" pitchFamily="2" charset="0"/>
              </a:rPr>
              <a:t> bestuur)</a:t>
            </a:r>
          </a:p>
          <a:p>
            <a:pPr lvl="1"/>
            <a:r>
              <a:rPr lang="nl-NL" sz="1600" dirty="0">
                <a:latin typeface="Exo" pitchFamily="2" charset="0"/>
              </a:rPr>
              <a:t>2x training volgen</a:t>
            </a:r>
          </a:p>
          <a:p>
            <a:pPr lvl="1"/>
            <a:r>
              <a:rPr lang="nl-NL" sz="1600" dirty="0" err="1">
                <a:latin typeface="Exo" pitchFamily="2" charset="0"/>
              </a:rPr>
              <a:t>P.p</a:t>
            </a:r>
            <a:r>
              <a:rPr lang="nl-NL" sz="1600" dirty="0">
                <a:latin typeface="Exo" pitchFamily="2" charset="0"/>
              </a:rPr>
              <a:t> ongeveer 1, 2 of 3 gesprekken leiden (+ vrijwilligersvergoeding)</a:t>
            </a:r>
          </a:p>
          <a:p>
            <a:r>
              <a:rPr lang="nl-NL" sz="2000" dirty="0">
                <a:latin typeface="Exo" pitchFamily="2" charset="0"/>
              </a:rPr>
              <a:t>Gastheren en –vrouwen (17)</a:t>
            </a:r>
          </a:p>
          <a:p>
            <a:pPr lvl="1"/>
            <a:r>
              <a:rPr lang="nl-NL" sz="1600" dirty="0">
                <a:latin typeface="Exo" pitchFamily="2" charset="0"/>
              </a:rPr>
              <a:t>6-8 mensen thuis ontvangen</a:t>
            </a:r>
          </a:p>
          <a:p>
            <a:pPr lvl="1"/>
            <a:r>
              <a:rPr lang="nl-NL" sz="1600" dirty="0">
                <a:latin typeface="Exo" pitchFamily="2" charset="0"/>
              </a:rPr>
              <a:t>Hapje en drankje verzorgen (onkosten vergoed)</a:t>
            </a:r>
          </a:p>
          <a:p>
            <a:r>
              <a:rPr lang="nl-NL" sz="2000" dirty="0">
                <a:latin typeface="Exo" pitchFamily="2" charset="0"/>
              </a:rPr>
              <a:t>Gespreksdeelnemers (125, aantal pas later bekend)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542370E-0478-94CA-1854-D7F5615B9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42" y="982794"/>
            <a:ext cx="4736963" cy="47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93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5F853F-3D5A-532B-B200-12B26DFC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84" y="640263"/>
            <a:ext cx="5129784" cy="1344975"/>
          </a:xfrm>
        </p:spPr>
        <p:txBody>
          <a:bodyPr>
            <a:normAutofit/>
          </a:bodyPr>
          <a:lstStyle/>
          <a:p>
            <a:r>
              <a:rPr lang="nl-NL" sz="4000" b="1" dirty="0">
                <a:latin typeface="Exo" pitchFamily="2" charset="0"/>
              </a:rPr>
              <a:t>Uitvoering stap 2:</a:t>
            </a:r>
            <a:br>
              <a:rPr lang="nl-NL" sz="4000" b="1" dirty="0">
                <a:latin typeface="Exo" pitchFamily="2" charset="0"/>
              </a:rPr>
            </a:br>
            <a:r>
              <a:rPr lang="nl-NL" sz="4000" b="1" dirty="0">
                <a:latin typeface="Exo" pitchFamily="2" charset="0"/>
              </a:rPr>
              <a:t>promotie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9F75A4-92B5-3DB0-FAA8-0683ECE7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383" y="2121763"/>
            <a:ext cx="5478095" cy="3773010"/>
          </a:xfrm>
        </p:spPr>
        <p:txBody>
          <a:bodyPr>
            <a:normAutofit fontScale="92500" lnSpcReduction="10000"/>
          </a:bodyPr>
          <a:lstStyle/>
          <a:p>
            <a:r>
              <a:rPr lang="nl-NL" sz="2000" dirty="0">
                <a:latin typeface="Exo" pitchFamily="2" charset="0"/>
              </a:rPr>
              <a:t>Website inrichten met kaart-agenda (kijk wanneer we in jouw buurt zijn)</a:t>
            </a:r>
            <a:br>
              <a:rPr lang="nl-NL" sz="2000" dirty="0">
                <a:latin typeface="Exo" pitchFamily="2" charset="0"/>
              </a:rPr>
            </a:br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‘Warm’ netwerk herhaaldelijk via nieuwsbrief benaderen</a:t>
            </a:r>
            <a:br>
              <a:rPr lang="nl-NL" sz="2000" dirty="0">
                <a:latin typeface="Exo" pitchFamily="2" charset="0"/>
              </a:rPr>
            </a:br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2 rondes deur-aan-deur flyeren (ook bij nee-nee stickers </a:t>
            </a:r>
            <a:r>
              <a:rPr lang="nl-NL" sz="2000" dirty="0">
                <a:latin typeface="Exo" pitchFamily="2" charset="0"/>
                <a:sym typeface="Wingdings" panose="05000000000000000000" pitchFamily="2" charset="2"/>
              </a:rPr>
              <a:t></a:t>
            </a:r>
            <a:r>
              <a:rPr lang="nl-NL" sz="2000" dirty="0">
                <a:latin typeface="Exo" pitchFamily="2" charset="0"/>
              </a:rPr>
              <a:t>)</a:t>
            </a:r>
            <a:br>
              <a:rPr lang="nl-NL" sz="2000" dirty="0">
                <a:latin typeface="Exo" pitchFamily="2" charset="0"/>
              </a:rPr>
            </a:br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Spandoeken op 3 plekken in de wijk</a:t>
            </a:r>
          </a:p>
          <a:p>
            <a:endParaRPr lang="nl-NL" sz="2000" dirty="0">
              <a:latin typeface="Exo" pitchFamily="2" charset="0"/>
            </a:endParaRPr>
          </a:p>
          <a:p>
            <a:r>
              <a:rPr lang="nl-NL" sz="2000" dirty="0">
                <a:latin typeface="Exo" pitchFamily="2" charset="0"/>
              </a:rPr>
              <a:t>Steeds herhalen: dit gaat ook je buren aan, nodig ze uit! </a:t>
            </a:r>
          </a:p>
        </p:txBody>
      </p:sp>
      <p:pic>
        <p:nvPicPr>
          <p:cNvPr id="6" name="Afbeelding 5" descr="Afbeelding met kaart&#10;&#10;Automatisch gegenereerde beschrijving">
            <a:extLst>
              <a:ext uri="{FF2B5EF4-FFF2-40B4-BE49-F238E27FC236}">
                <a16:creationId xmlns:a16="http://schemas.microsoft.com/office/drawing/2014/main" id="{AAAC139F-FE52-4E60-FD03-D5FB4DBD1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07694"/>
            <a:ext cx="6049080" cy="34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65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C364B0E-B921-A0A7-F07C-4BE7BE88B7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08" r="-1" b="371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09E466-C1D3-93DD-0590-97FDBCF70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98" r="2" b="5496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256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570</Words>
  <Application>Microsoft Office PowerPoint</Application>
  <PresentationFormat>Breedbeeld</PresentationFormat>
  <Paragraphs>98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Exo</vt:lpstr>
      <vt:lpstr>Kantoorthema</vt:lpstr>
      <vt:lpstr>In gesprek met de wijk</vt:lpstr>
      <vt:lpstr>In deze presentatie</vt:lpstr>
      <vt:lpstr>Context</vt:lpstr>
      <vt:lpstr>Doel(en)</vt:lpstr>
      <vt:lpstr>Methode deel 1: Klein en dichtbij</vt:lpstr>
      <vt:lpstr>Methode deel 2: de dialoog</vt:lpstr>
      <vt:lpstr>Uitvoering stap 1: rollen en planning</vt:lpstr>
      <vt:lpstr>Uitvoering stap 2: promotie</vt:lpstr>
      <vt:lpstr>PowerPoint-presentatie</vt:lpstr>
      <vt:lpstr>PowerPoint-presentatie</vt:lpstr>
      <vt:lpstr>Uitvoering stap 3: de gesprekken</vt:lpstr>
      <vt:lpstr>Uitvoering stap 4: de ‘oogst’</vt:lpstr>
      <vt:lpstr>Resultaten</vt:lpstr>
      <vt:lpstr>Uitdagingen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gesprek met de wijk</dc:title>
  <dc:creator>Jan Zuilhof | HIER</dc:creator>
  <cp:lastModifiedBy>Jan Zuilhof | HIER</cp:lastModifiedBy>
  <cp:revision>2</cp:revision>
  <dcterms:created xsi:type="dcterms:W3CDTF">2022-06-29T11:52:10Z</dcterms:created>
  <dcterms:modified xsi:type="dcterms:W3CDTF">2022-06-30T11:06:31Z</dcterms:modified>
</cp:coreProperties>
</file>